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gomento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Argomento</a:t>
            </a:r>
          </a:p>
        </p:txBody>
      </p:sp>
      <p:sp>
        <p:nvSpPr>
          <p:cNvPr id="16" name="Luogo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Luogo</a:t>
            </a:r>
          </a:p>
        </p:txBody>
      </p:sp>
      <p:sp>
        <p:nvSpPr>
          <p:cNvPr id="17" name="Autore e data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Autore e data</a:t>
            </a:r>
          </a:p>
        </p:txBody>
      </p:sp>
      <p:sp>
        <p:nvSpPr>
          <p:cNvPr id="18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19" name="Corpo livello uno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chiarazion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orpo livello uno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formazione important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rpo livello uno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Dettagli informazione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3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a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zione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4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Corpo livello uno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magin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magin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magin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Argomento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Argomento</a:t>
            </a:r>
          </a:p>
        </p:txBody>
      </p:sp>
      <p:sp>
        <p:nvSpPr>
          <p:cNvPr id="29" name="Luogo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Luogo</a:t>
            </a:r>
          </a:p>
        </p:txBody>
      </p:sp>
      <p:sp>
        <p:nvSpPr>
          <p:cNvPr id="30" name="Autore e data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31" name="Linea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Corpo livello uno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 2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rpo livello uno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Titolo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Titolo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6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, punti elenco e 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olo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78" name="Corpo livello uno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olo sezion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90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Titolo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10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rogramm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ottotitolo programma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110" name="Corpo livello uno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Titolo programma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Titolo programma</a:t>
            </a:r>
          </a:p>
        </p:txBody>
      </p:sp>
      <p:sp>
        <p:nvSpPr>
          <p:cNvPr id="112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presentazion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presentazione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a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Numero diapositiva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hyperlink" Target="https://data.sfgov.org/Health-and-Social-Services/Restaurant-Scores-LIVES-Standard/pyih-qa8i?rowindex=0=" TargetMode="External"/><Relationship Id="rId4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nal Project - Big Data  For Official Statistics, MSc Data Science"/>
          <p:cNvSpPr txBox="1"/>
          <p:nvPr>
            <p:ph type="body" idx="21"/>
          </p:nvPr>
        </p:nvSpPr>
        <p:spPr>
          <a:xfrm>
            <a:off x="2089150" y="5744397"/>
            <a:ext cx="20205700" cy="7066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32308">
              <a:defRPr spc="128" sz="4292">
                <a:solidFill>
                  <a:schemeClr val="accent1"/>
                </a:solidFill>
              </a:defRPr>
            </a:lvl1pPr>
          </a:lstStyle>
          <a:p>
            <a:pPr/>
            <a:r>
              <a:t>Final Project - Big Data  For Official Statistics, MSc Data Science</a:t>
            </a:r>
          </a:p>
        </p:txBody>
      </p:sp>
      <p:sp>
        <p:nvSpPr>
          <p:cNvPr id="181" name="PREDICTING RISK CATEGORY FORM RESTAURANT INSPECTION DATA"/>
          <p:cNvSpPr txBox="1"/>
          <p:nvPr>
            <p:ph type="title"/>
          </p:nvPr>
        </p:nvSpPr>
        <p:spPr>
          <a:xfrm>
            <a:off x="2089150" y="3164470"/>
            <a:ext cx="20205700" cy="2626156"/>
          </a:xfrm>
          <a:prstGeom prst="rect">
            <a:avLst/>
          </a:prstGeom>
        </p:spPr>
        <p:txBody>
          <a:bodyPr/>
          <a:lstStyle>
            <a:lvl1pPr defTabSz="362204">
              <a:defRPr spc="236" sz="7874"/>
            </a:lvl1pPr>
          </a:lstStyle>
          <a:p>
            <a:pPr/>
            <a:r>
              <a:t>PREDICTING RISK CATEGORY FORM RESTAURANT INSPECTION DATA</a:t>
            </a:r>
          </a:p>
        </p:txBody>
      </p:sp>
      <p:sp>
        <p:nvSpPr>
          <p:cNvPr id="182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183" name="shutterstock_718122142-846x564.jpg" descr="shutterstock_718122142-846x56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2577" y="7023529"/>
            <a:ext cx="7781388" cy="5187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logo-red.jpg" descr="logo-r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2836" y="1258384"/>
            <a:ext cx="4278328" cy="1678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ASH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DASHBOARD</a:t>
            </a:r>
          </a:p>
        </p:txBody>
      </p:sp>
      <p:sp>
        <p:nvSpPr>
          <p:cNvPr id="236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sp>
        <p:nvSpPr>
          <p:cNvPr id="237" name="Framework: Streamlit…"/>
          <p:cNvSpPr txBox="1"/>
          <p:nvPr/>
        </p:nvSpPr>
        <p:spPr>
          <a:xfrm>
            <a:off x="1516279" y="3412664"/>
            <a:ext cx="15862234" cy="761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17361" indent="-617361" algn="l" defTabSz="1849119">
              <a:spcBef>
                <a:spcPts val="3000"/>
              </a:spcBef>
              <a:buSzPct val="100000"/>
              <a:buBlip>
                <a:blip r:embed="rId2"/>
              </a:buBlip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Framework: Streamlit</a:t>
            </a:r>
          </a:p>
          <a:p>
            <a:pPr marL="617361" indent="-617361" algn="l" defTabSz="1849119">
              <a:spcBef>
                <a:spcPts val="3000"/>
              </a:spcBef>
              <a:buSzPct val="100000"/>
              <a:buBlip>
                <a:blip r:embed="rId2"/>
              </a:buBlip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Deployed on Heroku Cloud Platform</a:t>
            </a:r>
          </a:p>
          <a:p>
            <a:pPr marL="617361" indent="-617361" algn="l" defTabSz="1849119">
              <a:spcBef>
                <a:spcPts val="3000"/>
              </a:spcBef>
              <a:buSzPct val="100000"/>
              <a:buBlip>
                <a:blip r:embed="rId2"/>
              </a:buBlip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Availabe on the following link:  https://bdos-project.herokuapp.com</a:t>
            </a:r>
          </a:p>
          <a:p>
            <a:pPr marL="617361" indent="-617361" algn="l" defTabSz="1849119">
              <a:spcBef>
                <a:spcPts val="3000"/>
              </a:spcBef>
              <a:buSzPct val="100000"/>
              <a:buBlip>
                <a:blip r:embed="rId2"/>
              </a:buBlip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Sections:</a:t>
            </a:r>
          </a:p>
          <a:p>
            <a:pPr lvl="2" marL="1506361" indent="-617361" algn="l" defTabSz="1849119">
              <a:spcBef>
                <a:spcPts val="3000"/>
              </a:spcBef>
              <a:buClr>
                <a:srgbClr val="5E5E5E"/>
              </a:buClr>
              <a:buSzPct val="170000"/>
              <a:buChar char="•"/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Introduction on the data</a:t>
            </a:r>
          </a:p>
          <a:p>
            <a:pPr lvl="2" marL="1506361" indent="-617361" algn="l" defTabSz="1849119">
              <a:spcBef>
                <a:spcPts val="3000"/>
              </a:spcBef>
              <a:buClr>
                <a:srgbClr val="5E5E5E"/>
              </a:buClr>
              <a:buSzPct val="170000"/>
              <a:buChar char="•"/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Maps over inspection</a:t>
            </a:r>
          </a:p>
          <a:p>
            <a:pPr lvl="2" marL="1506361" indent="-617361" algn="l" defTabSz="1849119">
              <a:spcBef>
                <a:spcPts val="3000"/>
              </a:spcBef>
              <a:buClr>
                <a:srgbClr val="5E5E5E"/>
              </a:buClr>
              <a:buSzPct val="170000"/>
              <a:buChar char="•"/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Data over the time</a:t>
            </a:r>
          </a:p>
          <a:p>
            <a:pPr lvl="2" marL="1506361" indent="-617361" algn="l" defTabSz="1849119">
              <a:spcBef>
                <a:spcPts val="3000"/>
              </a:spcBef>
              <a:buClr>
                <a:srgbClr val="5E5E5E"/>
              </a:buClr>
              <a:buSzPct val="170000"/>
              <a:buChar char="•"/>
              <a:tabLst>
                <a:tab pos="3771900" algn="l"/>
              </a:tabLst>
              <a:defRPr b="1" spc="0" sz="3500">
                <a:latin typeface="+mn-lt"/>
                <a:ea typeface="+mn-ea"/>
                <a:cs typeface="+mn-cs"/>
                <a:sym typeface="Graphik"/>
              </a:defRPr>
            </a:pPr>
            <a:r>
              <a:t>Predict your violation description</a:t>
            </a:r>
          </a:p>
        </p:txBody>
      </p:sp>
      <p:pic>
        <p:nvPicPr>
          <p:cNvPr id="238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1006" y="7069102"/>
            <a:ext cx="7831332" cy="4405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AL: Predict risk category, given the violation description…"/>
          <p:cNvSpPr txBox="1"/>
          <p:nvPr>
            <p:ph type="body" idx="1"/>
          </p:nvPr>
        </p:nvSpPr>
        <p:spPr>
          <a:xfrm>
            <a:off x="1256623" y="3748899"/>
            <a:ext cx="20205701" cy="6731001"/>
          </a:xfrm>
          <a:prstGeom prst="rect">
            <a:avLst/>
          </a:prstGeom>
        </p:spPr>
        <p:txBody>
          <a:bodyPr/>
          <a:lstStyle/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GOAL: Predict risk category, given the violation description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Steps to reach the goal: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48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Preprocessing text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48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Build Model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48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Evaluate Model</a:t>
            </a:r>
          </a:p>
        </p:txBody>
      </p:sp>
      <p:sp>
        <p:nvSpPr>
          <p:cNvPr id="241" name="Problem 2: PREDICT VIOLATION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pc="189" sz="6300"/>
            </a:lvl1pPr>
          </a:lstStyle>
          <a:p>
            <a:pPr/>
            <a:r>
              <a:t>Problem 2: PREDICT VIOLATION DESCRIPTION</a:t>
            </a:r>
          </a:p>
        </p:txBody>
      </p:sp>
      <p:sp>
        <p:nvSpPr>
          <p:cNvPr id="242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REPROCESSING TEXT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55675">
              <a:defRPr spc="210" sz="7019"/>
            </a:lvl1pPr>
          </a:lstStyle>
          <a:p>
            <a:pPr/>
            <a:r>
              <a:t>PREPROCESSING TEXT</a:t>
            </a:r>
          </a:p>
        </p:txBody>
      </p:sp>
      <p:sp>
        <p:nvSpPr>
          <p:cNvPr id="245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sp>
        <p:nvSpPr>
          <p:cNvPr id="246" name="Rettangolo"/>
          <p:cNvSpPr/>
          <p:nvPr/>
        </p:nvSpPr>
        <p:spPr>
          <a:xfrm>
            <a:off x="2209406" y="5818644"/>
            <a:ext cx="5326007" cy="3031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47" name="Tokenization"/>
          <p:cNvSpPr txBox="1"/>
          <p:nvPr/>
        </p:nvSpPr>
        <p:spPr>
          <a:xfrm>
            <a:off x="3070406" y="6918043"/>
            <a:ext cx="360400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88" sz="4400"/>
            </a:lvl1pPr>
          </a:lstStyle>
          <a:p>
            <a:pPr/>
            <a:r>
              <a:t>Tokenization</a:t>
            </a:r>
          </a:p>
        </p:txBody>
      </p:sp>
      <p:sp>
        <p:nvSpPr>
          <p:cNvPr id="248" name="Rettangolo"/>
          <p:cNvSpPr/>
          <p:nvPr/>
        </p:nvSpPr>
        <p:spPr>
          <a:xfrm>
            <a:off x="9528997" y="5818644"/>
            <a:ext cx="5326007" cy="3031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49" name="Rettangolo"/>
          <p:cNvSpPr/>
          <p:nvPr/>
        </p:nvSpPr>
        <p:spPr>
          <a:xfrm>
            <a:off x="17115187" y="5818644"/>
            <a:ext cx="5326007" cy="3031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50" name="Text cleaning…"/>
          <p:cNvSpPr txBox="1"/>
          <p:nvPr/>
        </p:nvSpPr>
        <p:spPr>
          <a:xfrm>
            <a:off x="9872459" y="6549743"/>
            <a:ext cx="4639082" cy="156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88" sz="4400"/>
            </a:pPr>
            <a:r>
              <a:t>Text cleaning</a:t>
            </a:r>
          </a:p>
          <a:p>
            <a:pPr>
              <a:defRPr spc="88" sz="4400"/>
            </a:pPr>
            <a:r>
              <a:t> </a:t>
            </a:r>
            <a:r>
              <a:rPr spc="68" sz="3400"/>
              <a:t>(remove stop words)</a:t>
            </a:r>
          </a:p>
        </p:txBody>
      </p:sp>
      <p:sp>
        <p:nvSpPr>
          <p:cNvPr id="251" name="TfIdf vectorization"/>
          <p:cNvSpPr txBox="1"/>
          <p:nvPr/>
        </p:nvSpPr>
        <p:spPr>
          <a:xfrm>
            <a:off x="17174587" y="6918043"/>
            <a:ext cx="5207205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88" sz="4400"/>
            </a:lvl1pPr>
          </a:lstStyle>
          <a:p>
            <a:pPr/>
            <a:r>
              <a:t>TfIdf vectorization</a:t>
            </a:r>
          </a:p>
        </p:txBody>
      </p:sp>
      <p:sp>
        <p:nvSpPr>
          <p:cNvPr id="252" name="Freccia"/>
          <p:cNvSpPr/>
          <p:nvPr/>
        </p:nvSpPr>
        <p:spPr>
          <a:xfrm>
            <a:off x="7897204" y="6699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53" name="Freccia"/>
          <p:cNvSpPr/>
          <p:nvPr/>
        </p:nvSpPr>
        <p:spPr>
          <a:xfrm>
            <a:off x="15379796" y="669855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54" name="Linea"/>
          <p:cNvSpPr/>
          <p:nvPr/>
        </p:nvSpPr>
        <p:spPr>
          <a:xfrm>
            <a:off x="3291585" y="4296515"/>
            <a:ext cx="1" cy="128641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Input: violation description"/>
          <p:cNvSpPr txBox="1"/>
          <p:nvPr/>
        </p:nvSpPr>
        <p:spPr>
          <a:xfrm>
            <a:off x="1064035" y="3428668"/>
            <a:ext cx="761675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88" sz="4400"/>
            </a:lvl1pPr>
          </a:lstStyle>
          <a:p>
            <a:pPr/>
            <a:r>
              <a:t>Input: violation description</a:t>
            </a:r>
          </a:p>
        </p:txBody>
      </p:sp>
      <p:sp>
        <p:nvSpPr>
          <p:cNvPr id="256" name="Output: TfIdf Vectors"/>
          <p:cNvSpPr txBox="1"/>
          <p:nvPr/>
        </p:nvSpPr>
        <p:spPr>
          <a:xfrm>
            <a:off x="16793765" y="10291585"/>
            <a:ext cx="5968849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88" sz="4400"/>
            </a:lvl1pPr>
          </a:lstStyle>
          <a:p>
            <a:pPr/>
            <a:r>
              <a:t>Output: TfIdf Vectors</a:t>
            </a:r>
          </a:p>
        </p:txBody>
      </p:sp>
      <p:sp>
        <p:nvSpPr>
          <p:cNvPr id="257" name="Linea"/>
          <p:cNvSpPr/>
          <p:nvPr/>
        </p:nvSpPr>
        <p:spPr>
          <a:xfrm>
            <a:off x="19778190" y="9097115"/>
            <a:ext cx="1" cy="128641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odel and evaluation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55675">
              <a:defRPr spc="210" sz="7019"/>
            </a:lvl1pPr>
          </a:lstStyle>
          <a:p>
            <a:pPr/>
            <a:r>
              <a:t>Model and evaluation</a:t>
            </a:r>
          </a:p>
        </p:txBody>
      </p:sp>
      <p:sp>
        <p:nvSpPr>
          <p:cNvPr id="260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sp>
        <p:nvSpPr>
          <p:cNvPr id="261" name="Model: Multinomial Naive Bayes…"/>
          <p:cNvSpPr txBox="1"/>
          <p:nvPr>
            <p:ph type="body" sz="quarter" idx="1"/>
          </p:nvPr>
        </p:nvSpPr>
        <p:spPr>
          <a:xfrm>
            <a:off x="1363879" y="3615864"/>
            <a:ext cx="11600111" cy="5046502"/>
          </a:xfrm>
          <a:prstGeom prst="rect">
            <a:avLst/>
          </a:prstGeom>
        </p:spPr>
        <p:txBody>
          <a:bodyPr/>
          <a:lstStyle/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Model: Multinomial Naive Bayes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Accuracy obtained: 98%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Implementation on the dashboard</a:t>
            </a:r>
          </a:p>
        </p:txBody>
      </p:sp>
      <p:pic>
        <p:nvPicPr>
          <p:cNvPr id="262" name="Schermata 2021-01-31 alle 12.06.57.png" descr="Schermata 2021-01-31 alle 12.06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9643" y="5483220"/>
            <a:ext cx="8437252" cy="5560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ANK YOU FOR YOUR ATTENTION!!"/>
          <p:cNvSpPr txBox="1"/>
          <p:nvPr>
            <p:ph type="title"/>
          </p:nvPr>
        </p:nvSpPr>
        <p:spPr>
          <a:xfrm>
            <a:off x="1879600" y="4914900"/>
            <a:ext cx="20205700" cy="1651000"/>
          </a:xfrm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THANK YOU FOR YOUR ATTENTION!!</a:t>
            </a:r>
          </a:p>
        </p:txBody>
      </p:sp>
      <p:sp>
        <p:nvSpPr>
          <p:cNvPr id="265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blem: Predict risk category from an inspection"/>
          <p:cNvSpPr txBox="1"/>
          <p:nvPr>
            <p:ph type="body" sz="quarter" idx="1"/>
          </p:nvPr>
        </p:nvSpPr>
        <p:spPr>
          <a:xfrm>
            <a:off x="872682" y="1646636"/>
            <a:ext cx="22638636" cy="1744211"/>
          </a:xfrm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Problem: Predict risk category from an inspection</a:t>
            </a:r>
          </a:p>
        </p:txBody>
      </p:sp>
      <p:sp>
        <p:nvSpPr>
          <p:cNvPr id="187" name="Steps to reach the goal:"/>
          <p:cNvSpPr txBox="1"/>
          <p:nvPr/>
        </p:nvSpPr>
        <p:spPr>
          <a:xfrm>
            <a:off x="895566" y="4046883"/>
            <a:ext cx="7170886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79" sz="4000"/>
            </a:lvl1pPr>
          </a:lstStyle>
          <a:p>
            <a:pPr/>
            <a:r>
              <a:t>Steps to reach the goal:</a:t>
            </a:r>
          </a:p>
        </p:txBody>
      </p:sp>
      <p:sp>
        <p:nvSpPr>
          <p:cNvPr id="188" name="Overview on the dataset…"/>
          <p:cNvSpPr txBox="1"/>
          <p:nvPr/>
        </p:nvSpPr>
        <p:spPr>
          <a:xfrm>
            <a:off x="3786460" y="5267200"/>
            <a:ext cx="5787386" cy="5825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Overview on the dataset</a:t>
            </a:r>
          </a:p>
          <a:p>
            <a:pPr algn="l">
              <a:defRPr spc="62" sz="3100"/>
            </a:pPr>
          </a:p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Preprocessing data</a:t>
            </a:r>
          </a:p>
          <a:p>
            <a:pPr algn="l">
              <a:defRPr spc="62" sz="3100"/>
            </a:pPr>
          </a:p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EDA</a:t>
            </a:r>
          </a:p>
          <a:p>
            <a:pPr algn="l">
              <a:defRPr spc="62" sz="3100"/>
            </a:pPr>
          </a:p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Training models</a:t>
            </a:r>
          </a:p>
          <a:p>
            <a:pPr algn="l">
              <a:defRPr spc="62" sz="3100"/>
            </a:pPr>
          </a:p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Evaluation and comparison</a:t>
            </a:r>
          </a:p>
          <a:p>
            <a:pPr algn="l">
              <a:defRPr spc="62" sz="3100"/>
            </a:pPr>
          </a:p>
          <a:p>
            <a:pPr marL="388055" indent="-388055" algn="l">
              <a:buSzPct val="100000"/>
              <a:buBlip>
                <a:blip r:embed="rId2"/>
              </a:buBlip>
              <a:defRPr spc="62" sz="3100"/>
            </a:pPr>
            <a:r>
              <a:t>Dashboard</a:t>
            </a:r>
          </a:p>
        </p:txBody>
      </p:sp>
      <p:sp>
        <p:nvSpPr>
          <p:cNvPr id="189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190" name="ML-development-lifecycle-1.png" descr="ML-development-lifecycl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7236" y="3810832"/>
            <a:ext cx="11147333" cy="7779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set name: San Francisco Restaurant Scores - LIVES Standard…"/>
          <p:cNvSpPr txBox="1"/>
          <p:nvPr>
            <p:ph type="body" sz="half" idx="1"/>
          </p:nvPr>
        </p:nvSpPr>
        <p:spPr>
          <a:xfrm>
            <a:off x="1358524" y="3492500"/>
            <a:ext cx="15800924" cy="6571329"/>
          </a:xfrm>
          <a:prstGeom prst="rect">
            <a:avLst/>
          </a:prstGeom>
        </p:spPr>
        <p:txBody>
          <a:bodyPr/>
          <a:lstStyle/>
          <a:p>
            <a:pPr marL="881944" indent="-881944" algn="l">
              <a:buSzPct val="100000"/>
              <a:buBlip>
                <a:blip r:embed="rId2"/>
              </a:buBlip>
              <a:defRPr b="0" i="1" sz="3000">
                <a:solidFill>
                  <a:schemeClr val="accent1">
                    <a:satOff val="74278"/>
                    <a:lumOff val="-33241"/>
                  </a:schemeClr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Dataset name: San Francisco Restaurant Scores - LIVES Standard</a:t>
            </a:r>
          </a:p>
          <a:p>
            <a:pPr marL="881944" indent="-881944" algn="l">
              <a:buSzPct val="100000"/>
              <a:buBlip>
                <a:blip r:embed="rId2"/>
              </a:buBlip>
              <a:defRPr b="0" i="1" sz="3000">
                <a:solidFill>
                  <a:schemeClr val="accent1">
                    <a:satOff val="74278"/>
                    <a:lumOff val="-33241"/>
                  </a:schemeClr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Dataset source:  DataSF website, </a:t>
            </a:r>
            <a:r>
              <a:rPr u="sng">
                <a:hlinkClick r:id="rId3" invalidUrl="" action="" tgtFrame="" tooltip="" history="1" highlightClick="0" endSnd="0"/>
              </a:rPr>
              <a:t>https://data.sfgov.org/Health-and-Social-Services/Restaurant-Scores-LIVES-Standard/pyih-qa8i?rowindex=0=</a:t>
            </a:r>
            <a:endParaRPr sz="1700"/>
          </a:p>
          <a:p>
            <a:pPr marL="881944" indent="-881944" algn="l">
              <a:buSzPct val="100000"/>
              <a:buBlip>
                <a:blip r:embed="rId2"/>
              </a:buBlip>
              <a:defRPr b="0" i="1" sz="3000">
                <a:solidFill>
                  <a:schemeClr val="accent1">
                    <a:satOff val="74278"/>
                    <a:lumOff val="-33241"/>
                  </a:schemeClr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Data from inspections on San Francisco Restaurant. It contains all info about inspections and relative restaurants</a:t>
            </a:r>
            <a:endParaRPr sz="1700"/>
          </a:p>
          <a:p>
            <a:pPr marL="881944" indent="-881944" algn="l">
              <a:buSzPct val="100000"/>
              <a:buBlip>
                <a:blip r:embed="rId2"/>
              </a:buBlip>
              <a:defRPr b="0" i="1" sz="3000">
                <a:solidFill>
                  <a:schemeClr val="accent1">
                    <a:satOff val="74278"/>
                    <a:lumOff val="-33241"/>
                  </a:schemeClr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Dataset  comprimes of 17 columns and 53.7 K rows</a:t>
            </a:r>
          </a:p>
        </p:txBody>
      </p:sp>
      <p:sp>
        <p:nvSpPr>
          <p:cNvPr id="193" name="Overview on the dataset"/>
          <p:cNvSpPr txBox="1"/>
          <p:nvPr>
            <p:ph type="title"/>
          </p:nvPr>
        </p:nvSpPr>
        <p:spPr>
          <a:xfrm>
            <a:off x="2082800" y="1282700"/>
            <a:ext cx="20205700" cy="1363388"/>
          </a:xfrm>
          <a:prstGeom prst="rect">
            <a:avLst/>
          </a:prstGeom>
        </p:spPr>
        <p:txBody>
          <a:bodyPr/>
          <a:lstStyle>
            <a:lvl1pPr defTabSz="566674">
              <a:defRPr spc="224" sz="7469"/>
            </a:lvl1pPr>
          </a:lstStyle>
          <a:p>
            <a:pPr/>
            <a:r>
              <a:t>Overview on the dataset</a:t>
            </a:r>
          </a:p>
        </p:txBody>
      </p:sp>
      <p:pic>
        <p:nvPicPr>
          <p:cNvPr id="194" name="sf_image.jpg" descr="sf_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50186" y="7032649"/>
            <a:ext cx="8796549" cy="494805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Understanding the dataset…"/>
          <p:cNvSpPr txBox="1"/>
          <p:nvPr>
            <p:ph type="body" idx="1"/>
          </p:nvPr>
        </p:nvSpPr>
        <p:spPr>
          <a:xfrm>
            <a:off x="1516279" y="3412664"/>
            <a:ext cx="20205701" cy="6731001"/>
          </a:xfrm>
          <a:prstGeom prst="rect">
            <a:avLst/>
          </a:prstGeom>
        </p:spPr>
        <p:txBody>
          <a:bodyPr/>
          <a:lstStyle/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Understanding the dataset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Identifiy and handling missing values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Encoding the categorical data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Data reduction</a:t>
            </a:r>
          </a:p>
          <a:p>
            <a: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Split dataset</a:t>
            </a:r>
          </a:p>
        </p:txBody>
      </p:sp>
      <p:sp>
        <p:nvSpPr>
          <p:cNvPr id="198" name="PREPROCESSING DATA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55675">
              <a:defRPr spc="210" sz="7019"/>
            </a:lvl1pPr>
          </a:lstStyle>
          <a:p>
            <a:pPr/>
            <a:r>
              <a:t>PREPROCESSING DATA</a:t>
            </a:r>
          </a:p>
        </p:txBody>
      </p:sp>
      <p:sp>
        <p:nvSpPr>
          <p:cNvPr id="199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200" name="Schermata 2021-01-31 alle 11.50.34.png" descr="Schermata 2021-01-31 alle 11.5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6697" y="7338706"/>
            <a:ext cx="14338785" cy="4765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nsepctions over the time/years:"/>
          <p:cNvSpPr txBox="1"/>
          <p:nvPr>
            <p:ph type="body" idx="1"/>
          </p:nvPr>
        </p:nvSpPr>
        <p:spPr>
          <a:xfrm>
            <a:off x="1351043" y="2719579"/>
            <a:ext cx="20205701" cy="6731001"/>
          </a:xfrm>
          <a:prstGeom prst="rect">
            <a:avLst/>
          </a:prstGeom>
        </p:spPr>
        <p:txBody>
          <a:bodyPr/>
          <a:lstStyle>
            <a:lvl1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lvl1pPr>
          </a:lstStyle>
          <a:p>
            <a:pPr/>
            <a:r>
              <a:t>Insepctions over the time/years: </a:t>
            </a:r>
          </a:p>
        </p:txBody>
      </p:sp>
      <p:sp>
        <p:nvSpPr>
          <p:cNvPr id="203" name="EXPLORATORY DATA ANALYSIS (EDA)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03097">
              <a:defRPr spc="186" sz="6210"/>
            </a:lvl1pPr>
          </a:lstStyle>
          <a:p>
            <a:pPr/>
            <a:r>
              <a:t>EXPLORATORY DATA ANALYSIS (EDA)</a:t>
            </a:r>
          </a:p>
        </p:txBody>
      </p:sp>
      <p:sp>
        <p:nvSpPr>
          <p:cNvPr id="204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205" name="Schermata 2021-01-30 alle 20.20.16.png" descr="Schermata 2021-01-30 alle 20.2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30308" y="4636270"/>
            <a:ext cx="9457943" cy="6538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hermata 2021-01-30 alle 20.20.36.png" descr="Schermata 2021-01-30 alle 20.20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440" y="4719829"/>
            <a:ext cx="10027867" cy="6371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staurants over the maps:"/>
          <p:cNvSpPr txBox="1"/>
          <p:nvPr>
            <p:ph type="body" idx="1"/>
          </p:nvPr>
        </p:nvSpPr>
        <p:spPr>
          <a:xfrm>
            <a:off x="1138598" y="3002840"/>
            <a:ext cx="20205701" cy="6731001"/>
          </a:xfrm>
          <a:prstGeom prst="rect">
            <a:avLst/>
          </a:prstGeom>
        </p:spPr>
        <p:txBody>
          <a:bodyPr/>
          <a:lstStyle>
            <a:lvl1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lvl1pPr>
          </a:lstStyle>
          <a:p>
            <a:pPr/>
            <a:r>
              <a:t>Restaurants over the maps: </a:t>
            </a:r>
          </a:p>
        </p:txBody>
      </p:sp>
      <p:sp>
        <p:nvSpPr>
          <p:cNvPr id="209" name="EXPLORATORY DATA ANALYSIS (EDA)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03097">
              <a:defRPr spc="186" sz="6210"/>
            </a:lvl1pPr>
          </a:lstStyle>
          <a:p>
            <a:pPr/>
            <a:r>
              <a:t>EXPLORATORY DATA ANALYSIS (EDA)</a:t>
            </a:r>
          </a:p>
        </p:txBody>
      </p:sp>
      <p:sp>
        <p:nvSpPr>
          <p:cNvPr id="210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211" name="Schermata 2021-01-30 alle 19.29.33.png" descr="Schermata 2021-01-30 alle 19.29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917" y="5113659"/>
            <a:ext cx="13411201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hermata 2021-01-30 alle 19.29.10.png" descr="Schermata 2021-01-30 alle 19.29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5259" y="3175911"/>
            <a:ext cx="8737601" cy="871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sitribution about inspection:"/>
          <p:cNvSpPr txBox="1"/>
          <p:nvPr>
            <p:ph type="body" sz="quarter" idx="1"/>
          </p:nvPr>
        </p:nvSpPr>
        <p:spPr>
          <a:xfrm>
            <a:off x="1138598" y="3002840"/>
            <a:ext cx="18200103" cy="1286411"/>
          </a:xfrm>
          <a:prstGeom prst="rect">
            <a:avLst/>
          </a:prstGeom>
        </p:spPr>
        <p:txBody>
          <a:bodyPr/>
          <a:lstStyle>
            <a:lvl1pPr marL="881944" indent="-881944" algn="l">
              <a:buSzPct val="100000"/>
              <a:buBlip>
                <a:blip r:embed="rId2"/>
              </a:buBlip>
              <a:defRPr>
                <a:solidFill>
                  <a:schemeClr val="accent1">
                    <a:satOff val="74278"/>
                    <a:lumOff val="-33241"/>
                  </a:schemeClr>
                </a:solidFill>
              </a:defRPr>
            </a:lvl1pPr>
          </a:lstStyle>
          <a:p>
            <a:pPr/>
            <a:r>
              <a:t>Dsitribution about inspection: </a:t>
            </a:r>
          </a:p>
        </p:txBody>
      </p:sp>
      <p:sp>
        <p:nvSpPr>
          <p:cNvPr id="215" name="EXPLORATORY DATA ANALYSIS (EDA)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03097">
              <a:defRPr spc="186" sz="6210"/>
            </a:lvl1pPr>
          </a:lstStyle>
          <a:p>
            <a:pPr/>
            <a:r>
              <a:t>EXPLORATORY DATA ANALYSIS (EDA)</a:t>
            </a:r>
          </a:p>
        </p:txBody>
      </p:sp>
      <p:sp>
        <p:nvSpPr>
          <p:cNvPr id="216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pic>
        <p:nvPicPr>
          <p:cNvPr id="217" name="Schermata 2021-01-30 alle 19.06.58.png" descr="Schermata 2021-01-30 alle 19.06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4243" y="5262869"/>
            <a:ext cx="8331439" cy="576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hermata 2021-01-30 alle 19.11.22.png" descr="Schermata 2021-01-30 alle 19.11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25563" y="5362492"/>
            <a:ext cx="9543403" cy="556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fferent Models:…"/>
          <p:cNvSpPr txBox="1"/>
          <p:nvPr>
            <p:ph type="body" sz="quarter" idx="1"/>
          </p:nvPr>
        </p:nvSpPr>
        <p:spPr>
          <a:xfrm>
            <a:off x="1138598" y="3499967"/>
            <a:ext cx="6305748" cy="7815911"/>
          </a:xfrm>
          <a:prstGeom prst="rect">
            <a:avLst/>
          </a:prstGeom>
        </p:spPr>
        <p:txBody>
          <a:bodyPr/>
          <a:lstStyle/>
          <a:p>
            <a:pPr marL="881944" indent="-881944" algn="l">
              <a:buSzPct val="100000"/>
              <a:buBlip>
                <a:blip r:embed="rId2"/>
              </a:buBlip>
              <a:defRPr sz="4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Different Models: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3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Ridge Classifier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3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Random Forest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3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SGD Classifier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3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K Nearest Neighbors</a:t>
            </a:r>
          </a:p>
          <a:p>
            <a:pPr lvl="1" marL="1516944" indent="-881944" algn="l">
              <a:buClr>
                <a:srgbClr val="5E5E5E"/>
              </a:buClr>
              <a:buSzPct val="170000"/>
              <a:buChar char="•"/>
              <a:defRPr sz="3200">
                <a:solidFill>
                  <a:schemeClr val="accent1">
                    <a:satOff val="74278"/>
                    <a:lumOff val="-33241"/>
                  </a:schemeClr>
                </a:solidFill>
              </a:defRPr>
            </a:pPr>
            <a:r>
              <a:t>Gaussian NB Classifier</a:t>
            </a:r>
          </a:p>
        </p:txBody>
      </p:sp>
      <p:sp>
        <p:nvSpPr>
          <p:cNvPr id="221" name="TRAINING MODELS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455675">
              <a:defRPr spc="210" sz="7019"/>
            </a:lvl1pPr>
          </a:lstStyle>
          <a:p>
            <a:pPr/>
            <a:r>
              <a:t>TRAINING MODELS</a:t>
            </a:r>
          </a:p>
        </p:txBody>
      </p:sp>
      <p:sp>
        <p:nvSpPr>
          <p:cNvPr id="222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sp>
        <p:nvSpPr>
          <p:cNvPr id="223" name="Hyperparameter optimization:…"/>
          <p:cNvSpPr txBox="1"/>
          <p:nvPr/>
        </p:nvSpPr>
        <p:spPr>
          <a:xfrm>
            <a:off x="15474705" y="3499967"/>
            <a:ext cx="7811759" cy="160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0972" indent="-440972" algn="l" defTabSz="1320800">
              <a:spcBef>
                <a:spcPts val="2200"/>
              </a:spcBef>
              <a:buSzPct val="100000"/>
              <a:buBlip>
                <a:blip r:embed="rId2"/>
              </a:buBlip>
              <a:tabLst>
                <a:tab pos="2692400" algn="l"/>
              </a:tabLst>
              <a:defRPr b="1" spc="0" sz="3800">
                <a:latin typeface="+mn-lt"/>
                <a:ea typeface="+mn-ea"/>
                <a:cs typeface="+mn-cs"/>
                <a:sym typeface="Graphik"/>
              </a:defRPr>
            </a:lvl1pPr>
            <a:lvl2pPr marL="758472" indent="-440972" algn="l" defTabSz="1320800">
              <a:spcBef>
                <a:spcPts val="2200"/>
              </a:spcBef>
              <a:buClr>
                <a:srgbClr val="5E5E5E"/>
              </a:buClr>
              <a:buSzPct val="170000"/>
              <a:buChar char="•"/>
              <a:tabLst>
                <a:tab pos="2692400" algn="l"/>
              </a:tabLst>
              <a:defRPr b="1" spc="0" sz="2950">
                <a:latin typeface="+mn-lt"/>
                <a:ea typeface="+mn-ea"/>
                <a:cs typeface="+mn-cs"/>
                <a:sym typeface="Graphik"/>
              </a:defRPr>
            </a:lvl2pPr>
          </a:lstStyle>
          <a:p>
            <a:pPr/>
            <a:r>
              <a:t>Hyperparameter optimization:</a:t>
            </a:r>
          </a:p>
          <a:p>
            <a:pPr lvl="1"/>
            <a:r>
              <a:t>GridSearch</a:t>
            </a:r>
          </a:p>
        </p:txBody>
      </p:sp>
      <p:sp>
        <p:nvSpPr>
          <p:cNvPr id="224" name="Performance analysis:…"/>
          <p:cNvSpPr txBox="1"/>
          <p:nvPr/>
        </p:nvSpPr>
        <p:spPr>
          <a:xfrm>
            <a:off x="8312345" y="3499967"/>
            <a:ext cx="5725720" cy="4553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2708" indent="-502708" algn="l" defTabSz="1505711">
              <a:spcBef>
                <a:spcPts val="2500"/>
              </a:spcBef>
              <a:buSzPct val="100000"/>
              <a:buBlip>
                <a:blip r:embed="rId2"/>
              </a:buBlip>
              <a:tabLst>
                <a:tab pos="3060700" algn="l"/>
              </a:tabLst>
              <a:defRPr b="1" spc="0" sz="3648">
                <a:latin typeface="+mn-lt"/>
                <a:ea typeface="+mn-ea"/>
                <a:cs typeface="+mn-cs"/>
                <a:sym typeface="Graphik"/>
              </a:defRPr>
            </a:pPr>
            <a:r>
              <a:t>Performance analysis:</a:t>
            </a:r>
          </a:p>
          <a:p>
            <a:pPr lvl="1" marL="864658" indent="-502708" algn="l" defTabSz="1505711">
              <a:spcBef>
                <a:spcPts val="2500"/>
              </a:spcBef>
              <a:buClr>
                <a:srgbClr val="5E5E5E"/>
              </a:buClr>
              <a:buSzPct val="170000"/>
              <a:buChar char="•"/>
              <a:tabLst>
                <a:tab pos="3060700" algn="l"/>
              </a:tabLst>
              <a:defRPr b="1" spc="0" sz="2850">
                <a:latin typeface="+mn-lt"/>
                <a:ea typeface="+mn-ea"/>
                <a:cs typeface="+mn-cs"/>
                <a:sym typeface="Graphik"/>
              </a:defRPr>
            </a:pPr>
            <a:r>
              <a:t>Accuracy</a:t>
            </a:r>
          </a:p>
          <a:p>
            <a:pPr lvl="1" marL="864658" indent="-502708" algn="l" defTabSz="1505711">
              <a:spcBef>
                <a:spcPts val="2500"/>
              </a:spcBef>
              <a:buClr>
                <a:srgbClr val="5E5E5E"/>
              </a:buClr>
              <a:buSzPct val="170000"/>
              <a:buChar char="•"/>
              <a:tabLst>
                <a:tab pos="3060700" algn="l"/>
              </a:tabLst>
              <a:defRPr b="1" spc="0" sz="2850">
                <a:latin typeface="+mn-lt"/>
                <a:ea typeface="+mn-ea"/>
                <a:cs typeface="+mn-cs"/>
                <a:sym typeface="Graphik"/>
              </a:defRPr>
            </a:pPr>
            <a:r>
              <a:t>Precision</a:t>
            </a:r>
          </a:p>
          <a:p>
            <a:pPr lvl="1" marL="864658" indent="-502708" algn="l" defTabSz="1505711">
              <a:spcBef>
                <a:spcPts val="2500"/>
              </a:spcBef>
              <a:buClr>
                <a:srgbClr val="5E5E5E"/>
              </a:buClr>
              <a:buSzPct val="170000"/>
              <a:buChar char="•"/>
              <a:tabLst>
                <a:tab pos="3060700" algn="l"/>
              </a:tabLst>
              <a:defRPr b="1" spc="0" sz="2850">
                <a:latin typeface="+mn-lt"/>
                <a:ea typeface="+mn-ea"/>
                <a:cs typeface="+mn-cs"/>
                <a:sym typeface="Graphik"/>
              </a:defRPr>
            </a:pPr>
            <a:r>
              <a:t>Recall</a:t>
            </a:r>
          </a:p>
          <a:p>
            <a:pPr lvl="1" marL="864658" indent="-502708" algn="l" defTabSz="1505711">
              <a:spcBef>
                <a:spcPts val="2500"/>
              </a:spcBef>
              <a:buClr>
                <a:srgbClr val="5E5E5E"/>
              </a:buClr>
              <a:buSzPct val="170000"/>
              <a:buChar char="•"/>
              <a:tabLst>
                <a:tab pos="3060700" algn="l"/>
              </a:tabLst>
              <a:defRPr b="1" spc="0" sz="2850">
                <a:latin typeface="+mn-lt"/>
                <a:ea typeface="+mn-ea"/>
                <a:cs typeface="+mn-cs"/>
                <a:sym typeface="Graphik"/>
              </a:defRPr>
            </a:pPr>
            <a:r>
              <a:t>F1-Score</a:t>
            </a:r>
          </a:p>
        </p:txBody>
      </p:sp>
      <p:sp>
        <p:nvSpPr>
          <p:cNvPr id="225" name="Linea"/>
          <p:cNvSpPr/>
          <p:nvPr/>
        </p:nvSpPr>
        <p:spPr>
          <a:xfrm flipV="1">
            <a:off x="7878345" y="3391018"/>
            <a:ext cx="1" cy="8281987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Linea"/>
          <p:cNvSpPr/>
          <p:nvPr/>
        </p:nvSpPr>
        <p:spPr>
          <a:xfrm flipV="1">
            <a:off x="14756384" y="3499967"/>
            <a:ext cx="1" cy="828198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odel evaluation and model comparison"/>
          <p:cNvSpPr txBox="1"/>
          <p:nvPr>
            <p:ph type="title"/>
          </p:nvPr>
        </p:nvSpPr>
        <p:spPr>
          <a:xfrm>
            <a:off x="4702958" y="1211884"/>
            <a:ext cx="15529450" cy="1286411"/>
          </a:xfrm>
          <a:prstGeom prst="rect">
            <a:avLst/>
          </a:prstGeom>
        </p:spPr>
        <p:txBody>
          <a:bodyPr/>
          <a:lstStyle>
            <a:lvl1pPr defTabSz="309625">
              <a:defRPr spc="143" sz="4769"/>
            </a:lvl1pPr>
          </a:lstStyle>
          <a:p>
            <a:pPr/>
            <a:r>
              <a:t>Model evaluation and model comparison</a:t>
            </a:r>
          </a:p>
        </p:txBody>
      </p:sp>
      <p:sp>
        <p:nvSpPr>
          <p:cNvPr id="229" name="Alessandro Taglieri, 1890945"/>
          <p:cNvSpPr txBox="1"/>
          <p:nvPr/>
        </p:nvSpPr>
        <p:spPr>
          <a:xfrm>
            <a:off x="8647328" y="12783625"/>
            <a:ext cx="708934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Alessandro Taglieri, 1890945</a:t>
            </a:r>
          </a:p>
        </p:txBody>
      </p:sp>
      <p:sp>
        <p:nvSpPr>
          <p:cNvPr id="230" name="Performance comparison:"/>
          <p:cNvSpPr txBox="1"/>
          <p:nvPr/>
        </p:nvSpPr>
        <p:spPr>
          <a:xfrm>
            <a:off x="1375685" y="3048525"/>
            <a:ext cx="7782548" cy="1829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79097" indent="-679097" algn="l" defTabSz="2034032">
              <a:spcBef>
                <a:spcPts val="3300"/>
              </a:spcBef>
              <a:buSzPct val="100000"/>
              <a:buBlip>
                <a:blip r:embed="rId2"/>
              </a:buBlip>
              <a:tabLst>
                <a:tab pos="4140200" algn="l"/>
              </a:tabLst>
              <a:defRPr b="1" spc="0" sz="385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Performance comparison:</a:t>
            </a:r>
          </a:p>
        </p:txBody>
      </p:sp>
      <p:sp>
        <p:nvSpPr>
          <p:cNvPr id="231" name="Accuracy comparison:"/>
          <p:cNvSpPr txBox="1"/>
          <p:nvPr/>
        </p:nvSpPr>
        <p:spPr>
          <a:xfrm>
            <a:off x="14355085" y="3048525"/>
            <a:ext cx="7782548" cy="1829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79097" indent="-679097" algn="l" defTabSz="2034032">
              <a:spcBef>
                <a:spcPts val="3300"/>
              </a:spcBef>
              <a:buSzPct val="100000"/>
              <a:buBlip>
                <a:blip r:embed="rId2"/>
              </a:buBlip>
              <a:tabLst>
                <a:tab pos="4140200" algn="l"/>
              </a:tabLst>
              <a:defRPr b="1" spc="0" sz="385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Accuracy comparison:</a:t>
            </a:r>
          </a:p>
        </p:txBody>
      </p:sp>
      <p:pic>
        <p:nvPicPr>
          <p:cNvPr id="232" name="Schermata 2021-02-01 alle 23.10.23.png" descr="Schermata 2021-02-01 alle 23.10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626" y="4442320"/>
            <a:ext cx="12687826" cy="611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hermata 2021-02-02 alle 00.29.56.png" descr="Schermata 2021-02-02 alle 00.29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53416" y="4442320"/>
            <a:ext cx="8824617" cy="639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